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3" r:id="rId12"/>
    <p:sldId id="267" r:id="rId13"/>
    <p:sldId id="268" r:id="rId14"/>
    <p:sldId id="265" r:id="rId15"/>
    <p:sldId id="269" r:id="rId16"/>
    <p:sldId id="270" r:id="rId17"/>
    <p:sldId id="272" r:id="rId18"/>
    <p:sldId id="274" r:id="rId19"/>
    <p:sldId id="271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3"/>
    <p:restoredTop sz="96327"/>
  </p:normalViewPr>
  <p:slideViewPr>
    <p:cSldViewPr snapToGrid="0">
      <p:cViewPr varScale="1">
        <p:scale>
          <a:sx n="80" d="100"/>
          <a:sy n="80" d="100"/>
        </p:scale>
        <p:origin x="20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8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2759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7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5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3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5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63631-6142-3B4A-B0BA-BB1261DAAEA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8FA9-6A73-6648-A336-7BE21FA68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6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starry%20nigh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darkangel2001.deviantart.com/art/Animated-Star-Background-Stock-649474574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1/getting-started-predictive-analytics-devop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ersetoday.com/tag/commercial-space-spacex/page/4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milk-way-galaxy-atmosphere-stars-space-sea-astronaut-surfing-wallpaper-tcdjh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8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DF4A-416D-FAFC-A9C0-E9233FA7C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94919"/>
            <a:ext cx="9448800" cy="160199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Space Mission using 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92C70-6A0D-52C7-1844-E0D1205C4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1892" y="4690601"/>
            <a:ext cx="3795256" cy="820513"/>
          </a:xfrm>
        </p:spPr>
        <p:txBody>
          <a:bodyPr/>
          <a:lstStyle/>
          <a:p>
            <a:r>
              <a:rPr lang="en-US" dirty="0"/>
              <a:t>Siddhant Shetty</a:t>
            </a:r>
          </a:p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April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ABCE2-FB7C-0400-4599-7F9D681A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17935"/>
            <a:ext cx="12192000" cy="68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6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FFE3C3-9928-DBAF-8FEF-03368B95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SQL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5F397F5-93E4-3099-6310-3F6C8BAEF0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273565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B61445-A42C-2019-0089-1BFDADB48A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SpaceX dataset is loaded to IbmDB2 database. A connection is made between the jupyter notebook and SQL database.</a:t>
            </a:r>
          </a:p>
          <a:p>
            <a:r>
              <a:rPr lang="en-US" dirty="0"/>
              <a:t>SQL queries are further written to find names of unique launches, total payload mass, no. of successful and failure mission outcomes.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AD0687-B53F-BBD3-DDCE-B773DF42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521"/>
            <a:ext cx="6172200" cy="28661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05794E-7CC1-10F1-D65F-A7B7602AE4E4}"/>
              </a:ext>
            </a:extLst>
          </p:cNvPr>
          <p:cNvSpPr txBox="1"/>
          <p:nvPr/>
        </p:nvSpPr>
        <p:spPr>
          <a:xfrm>
            <a:off x="0" y="2735655"/>
            <a:ext cx="533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Distinct keyword used to show only unique launch sites.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017CF2-7EE5-B189-BBA8-DF1C985E5190}"/>
              </a:ext>
            </a:extLst>
          </p:cNvPr>
          <p:cNvSpPr txBox="1"/>
          <p:nvPr/>
        </p:nvSpPr>
        <p:spPr>
          <a:xfrm>
            <a:off x="0" y="6218684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Outcomes during a particular period.</a:t>
            </a:r>
          </a:p>
        </p:txBody>
      </p:sp>
    </p:spTree>
    <p:extLst>
      <p:ext uri="{BB962C8B-B14F-4D97-AF65-F5344CB8AC3E}">
        <p14:creationId xmlns:p14="http://schemas.microsoft.com/office/powerpoint/2010/main" val="90639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8D00-DE7A-1395-A207-F8BBA657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SQL queries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EB1EB9-8AF3-264E-A521-871F12611A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70592"/>
            <a:ext cx="6004019" cy="402431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DE5FF8-27D5-446A-6858-21D7095165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019" y="1770592"/>
            <a:ext cx="6187981" cy="4024313"/>
          </a:xfrm>
        </p:spPr>
      </p:pic>
    </p:spTree>
    <p:extLst>
      <p:ext uri="{BB962C8B-B14F-4D97-AF65-F5344CB8AC3E}">
        <p14:creationId xmlns:p14="http://schemas.microsoft.com/office/powerpoint/2010/main" val="117038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2BC-5B17-64AF-066B-718D9FB5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3DF9-8FE4-81E8-E1B7-DF31FA0B7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is explored by visualizing the relationship between flight number and site launch, payload and launch site, flight number and orbit, success rate of each orbit type. </a:t>
            </a:r>
          </a:p>
          <a:p>
            <a:endParaRPr lang="en-US" dirty="0"/>
          </a:p>
          <a:p>
            <a:r>
              <a:rPr lang="en-US" dirty="0"/>
              <a:t>The following visualization results are shared in the upcoming slides.</a:t>
            </a:r>
          </a:p>
        </p:txBody>
      </p:sp>
    </p:spTree>
    <p:extLst>
      <p:ext uri="{BB962C8B-B14F-4D97-AF65-F5344CB8AC3E}">
        <p14:creationId xmlns:p14="http://schemas.microsoft.com/office/powerpoint/2010/main" val="162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11D-E684-FEA3-24CB-B0A2E0C4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number vs Launch Site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F2DAA34-7851-CFA3-3E4C-3E1FC7F7E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10251"/>
            <a:ext cx="10820400" cy="211619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C46900-E9F8-100B-D08D-6609E4E60E38}"/>
              </a:ext>
            </a:extLst>
          </p:cNvPr>
          <p:cNvSpPr txBox="1"/>
          <p:nvPr/>
        </p:nvSpPr>
        <p:spPr>
          <a:xfrm>
            <a:off x="685800" y="4233333"/>
            <a:ext cx="1109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plot it is clearly evident.  Especially for CCAFS SLC 40, more the flight number , more the launch site success rate. It stands true for the other two launch sites as. Well.</a:t>
            </a:r>
          </a:p>
        </p:txBody>
      </p:sp>
    </p:spTree>
    <p:extLst>
      <p:ext uri="{BB962C8B-B14F-4D97-AF65-F5344CB8AC3E}">
        <p14:creationId xmlns:p14="http://schemas.microsoft.com/office/powerpoint/2010/main" val="3045476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5E3FB9-ACEF-03EC-5823-DA75C99B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vs Launch Site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CE583A-8969-2EBC-E143-2FBAE5632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262213"/>
            <a:ext cx="10820400" cy="21229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BD0E4D-C3CE-3D4B-2D31-51CB9FFEA4FE}"/>
              </a:ext>
            </a:extLst>
          </p:cNvPr>
          <p:cNvSpPr txBox="1"/>
          <p:nvPr/>
        </p:nvSpPr>
        <p:spPr>
          <a:xfrm>
            <a:off x="948267" y="2595786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mass for launch site CCAFS SLC 40, the higher the success rate of the rocket.</a:t>
            </a:r>
          </a:p>
        </p:txBody>
      </p:sp>
    </p:spTree>
    <p:extLst>
      <p:ext uri="{BB962C8B-B14F-4D97-AF65-F5344CB8AC3E}">
        <p14:creationId xmlns:p14="http://schemas.microsoft.com/office/powerpoint/2010/main" val="156085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B178-7F50-2F31-FA9F-294CFDB4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Rate vs Orbit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13CF8-9E3F-E62B-E468-348496476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46" y="2069314"/>
            <a:ext cx="4712575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C5A60-0619-08F6-CD95-0F3BEE6E1459}"/>
              </a:ext>
            </a:extLst>
          </p:cNvPr>
          <p:cNvSpPr txBox="1"/>
          <p:nvPr/>
        </p:nvSpPr>
        <p:spPr>
          <a:xfrm>
            <a:off x="6096000" y="2530703"/>
            <a:ext cx="5571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plot, we can see, SSO, ES-L1, GEO and HEO have. The most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60216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2B16-0ECF-8BEC-0D7D-F7D64B89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Number. Vs orbit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1F4F5-71A9-190D-3376-CD1AF9FD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306470"/>
            <a:ext cx="10820400" cy="21021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B5259-3DCE-A320-DD9F-BA547FEA8E62}"/>
              </a:ext>
            </a:extLst>
          </p:cNvPr>
          <p:cNvSpPr txBox="1"/>
          <p:nvPr/>
        </p:nvSpPr>
        <p:spPr>
          <a:xfrm>
            <a:off x="685801" y="2523067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success is related to the number of flights in the LEO orbit. There is no relation for GTO orbit.</a:t>
            </a:r>
          </a:p>
        </p:txBody>
      </p:sp>
    </p:spTree>
    <p:extLst>
      <p:ext uri="{BB962C8B-B14F-4D97-AF65-F5344CB8AC3E}">
        <p14:creationId xmlns:p14="http://schemas.microsoft.com/office/powerpoint/2010/main" val="109737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8FB8-8692-8179-E9E6-74FB9512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vs orbit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21F32-3FA9-5459-AE79-92AC5F10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26942"/>
            <a:ext cx="10820400" cy="21166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AF694-0782-5027-5450-1447DC854C09}"/>
              </a:ext>
            </a:extLst>
          </p:cNvPr>
          <p:cNvSpPr txBox="1"/>
          <p:nvPr/>
        </p:nvSpPr>
        <p:spPr>
          <a:xfrm>
            <a:off x="685800" y="4351867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successful landings. Are for PO,LEO, and ISS orbits.</a:t>
            </a:r>
          </a:p>
        </p:txBody>
      </p:sp>
    </p:spTree>
    <p:extLst>
      <p:ext uri="{BB962C8B-B14F-4D97-AF65-F5344CB8AC3E}">
        <p14:creationId xmlns:p14="http://schemas.microsoft.com/office/powerpoint/2010/main" val="106482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0999-0D94-6D2D-00A2-D2557FF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Analytics using Folium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31695-A6B3-FD98-6D54-4BFFDC90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234994"/>
            <a:ext cx="10820400" cy="39421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439C9-728B-EF2C-301B-D6792D5E1D2C}"/>
              </a:ext>
            </a:extLst>
          </p:cNvPr>
          <p:cNvSpPr txBox="1"/>
          <p:nvPr/>
        </p:nvSpPr>
        <p:spPr>
          <a:xfrm>
            <a:off x="685800" y="6354761"/>
            <a:ext cx="1082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only two launch sites of SpaceX in the world.</a:t>
            </a:r>
          </a:p>
        </p:txBody>
      </p:sp>
    </p:spTree>
    <p:extLst>
      <p:ext uri="{BB962C8B-B14F-4D97-AF65-F5344CB8AC3E}">
        <p14:creationId xmlns:p14="http://schemas.microsoft.com/office/powerpoint/2010/main" val="319801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7528-9019-F044-467C-52476575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Sites with color 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43BCF-1C7C-AADD-6023-CAED7BA8E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0858"/>
            <a:ext cx="6653469" cy="4647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691DD-827A-9DEF-0079-34607A96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80" y="2210858"/>
            <a:ext cx="6050719" cy="46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3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9D53F26-8F5A-7650-E4F2-0C0AA248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6DBBE-79CE-2410-0125-2A8C0F20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89F3C-6E7B-DC1A-FBF3-9B1F56D6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0" y="7152"/>
            <a:ext cx="12192000" cy="68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1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006B-9353-6714-1E3B-061918D8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Achieved by Each launch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E75D7-6CB9-39E6-057A-7FDCF46E9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369" y="2193925"/>
            <a:ext cx="9709261" cy="4024313"/>
          </a:xfrm>
        </p:spPr>
      </p:pic>
    </p:spTree>
    <p:extLst>
      <p:ext uri="{BB962C8B-B14F-4D97-AF65-F5344CB8AC3E}">
        <p14:creationId xmlns:p14="http://schemas.microsoft.com/office/powerpoint/2010/main" val="428939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1A9E-32E4-B3E6-45B2-65989D67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57DBF-C110-E8FA-16DB-F4720C4B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3069" y="0"/>
            <a:ext cx="12225069" cy="6864846"/>
          </a:xfrm>
        </p:spPr>
      </p:pic>
    </p:spTree>
    <p:extLst>
      <p:ext uri="{BB962C8B-B14F-4D97-AF65-F5344CB8AC3E}">
        <p14:creationId xmlns:p14="http://schemas.microsoft.com/office/powerpoint/2010/main" val="113619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3751-EBFF-15B5-6721-90ED24B0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95D58-5EE6-E6DA-245C-E7A98EF9E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53" y="1854200"/>
            <a:ext cx="8763000" cy="157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4CCA5-17E9-827B-783C-08166DB231DD}"/>
              </a:ext>
            </a:extLst>
          </p:cNvPr>
          <p:cNvSpPr txBox="1"/>
          <p:nvPr/>
        </p:nvSpPr>
        <p:spPr>
          <a:xfrm>
            <a:off x="1475874" y="3930316"/>
            <a:ext cx="638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decision tree classifier is the model with highest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76158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8A934E-A919-F6BC-8C51-B0B2951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1F716-A2A7-3646-BADF-E34FF831B3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0095" y="2193925"/>
            <a:ext cx="4965410" cy="402431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F3905-0BED-0CD7-7A14-3934BA11B7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matrix for the decision tree can distinguish between different classes. </a:t>
            </a:r>
          </a:p>
          <a:p>
            <a:r>
              <a:rPr lang="en-US" dirty="0"/>
              <a:t>Major problem is the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26776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7399FE-B19E-16D5-F460-7A512A54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A082E-E104-E615-137B-0858D6E47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the flight amount at a launch site, greater the success rate at a launch site.</a:t>
            </a:r>
          </a:p>
          <a:p>
            <a:r>
              <a:rPr lang="en-US" dirty="0"/>
              <a:t>Launch success rate started to increase from 2013-2020.</a:t>
            </a:r>
          </a:p>
          <a:p>
            <a:r>
              <a:rPr lang="en-US" dirty="0"/>
              <a:t>Orbits ES-L1, GEO, HEO, SSO, VLEO have the most success rates.</a:t>
            </a:r>
          </a:p>
          <a:p>
            <a:r>
              <a:rPr lang="en-US" dirty="0"/>
              <a:t>KSC LC-39A has the most successful launches of any sites.</a:t>
            </a:r>
          </a:p>
          <a:p>
            <a:r>
              <a:rPr lang="en-US" dirty="0"/>
              <a:t>Decision Tree classifier is the best machine learning algorithm in this case.</a:t>
            </a:r>
          </a:p>
        </p:txBody>
      </p:sp>
    </p:spTree>
    <p:extLst>
      <p:ext uri="{BB962C8B-B14F-4D97-AF65-F5344CB8AC3E}">
        <p14:creationId xmlns:p14="http://schemas.microsoft.com/office/powerpoint/2010/main" val="192708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326D-4011-39DC-B70E-87FEB775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271-D409-0001-8860-22E829A01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 using API</a:t>
            </a:r>
          </a:p>
          <a:p>
            <a:r>
              <a:rPr lang="en-US" dirty="0"/>
              <a:t>Data Collection using web Scraping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Exploratory Data Analysis using SQL</a:t>
            </a:r>
          </a:p>
          <a:p>
            <a:r>
              <a:rPr lang="en-US" dirty="0"/>
              <a:t>Exploratory Data Analysis using Visualization</a:t>
            </a:r>
          </a:p>
          <a:p>
            <a:r>
              <a:rPr lang="en-US" dirty="0"/>
              <a:t>Interactive Visualizations</a:t>
            </a:r>
          </a:p>
          <a:p>
            <a:r>
              <a:rPr lang="en-US" dirty="0"/>
              <a:t>Predictive Analytics and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2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8C34FB-01BA-C0EF-9943-14D1AB4E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662609"/>
          </a:xfrm>
        </p:spPr>
        <p:txBody>
          <a:bodyPr>
            <a:normAutofit/>
          </a:bodyPr>
          <a:lstStyle/>
          <a:p>
            <a:r>
              <a:rPr lang="en-US" sz="1400" dirty="0"/>
              <a:t>Project  Background and Context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B554F4-1CBD-2262-49E2-5E124F179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45444" y="751241"/>
            <a:ext cx="3644962" cy="546744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F2C7CB-CD59-08F0-6817-0F59A3F2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95331"/>
            <a:ext cx="6873240" cy="3823354"/>
          </a:xfrm>
        </p:spPr>
        <p:txBody>
          <a:bodyPr/>
          <a:lstStyle/>
          <a:p>
            <a:r>
              <a:rPr lang="en-US" sz="1600" dirty="0">
                <a:highlight>
                  <a:srgbClr val="000000"/>
                </a:highlight>
              </a:rPr>
              <a:t>Space X advertises Falcon 9 rocket launches on its website with a cost of 62 million dollars. Other providers cost upward of 165 million dollars each, much of the savings is because Space X can reuse the first stage. </a:t>
            </a:r>
          </a:p>
          <a:p>
            <a:r>
              <a:rPr lang="en-US" sz="1600" dirty="0">
                <a:highlight>
                  <a:srgbClr val="000000"/>
                </a:highlight>
              </a:rPr>
              <a:t>Therefore, if we can determine if the first stage will land, we can determine the cost of a launch. This information can be used if an alternate company wants to bid against space X for a rocket launch.</a:t>
            </a:r>
          </a:p>
          <a:p>
            <a:r>
              <a:rPr lang="en-US" sz="1600" dirty="0">
                <a:highlight>
                  <a:srgbClr val="000000"/>
                </a:highlight>
              </a:rPr>
              <a:t>The goal of this project is to create a machine learning pipeline to predict if the first stage will land successfully.</a:t>
            </a:r>
          </a:p>
          <a:p>
            <a:r>
              <a:rPr lang="en-US" dirty="0">
                <a:highlight>
                  <a:srgbClr val="000000"/>
                </a:highlight>
              </a:rPr>
              <a:t>This info. can be used by another company who wants top bid against SpaceX for a rocket launch.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7F32A-FFCA-8BB9-2D09-174631E2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6863" y="1587740"/>
            <a:ext cx="2987785" cy="47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A8D360-A66A-CC98-B227-152B4887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2574"/>
            <a:ext cx="12192000" cy="68554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E597FA2-0B03-9A8E-5F04-EC9F2F07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816" y="764373"/>
            <a:ext cx="6904383" cy="537653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74A1F9-7050-A3E3-5160-54DEE7032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1748119"/>
            <a:ext cx="11183470" cy="4470566"/>
          </a:xfrm>
        </p:spPr>
        <p:txBody>
          <a:bodyPr/>
          <a:lstStyle/>
          <a:p>
            <a:r>
              <a:rPr lang="en-US" dirty="0"/>
              <a:t>Data Collection using SpaceX API and web scraping from Wikipedia</a:t>
            </a:r>
          </a:p>
          <a:p>
            <a:endParaRPr lang="en-US" dirty="0"/>
          </a:p>
          <a:p>
            <a:r>
              <a:rPr lang="en-US" dirty="0"/>
              <a:t>Data Wrangling on the collected data </a:t>
            </a:r>
          </a:p>
          <a:p>
            <a:endParaRPr lang="en-US" dirty="0"/>
          </a:p>
          <a:p>
            <a:r>
              <a:rPr lang="en-US" dirty="0"/>
              <a:t>EDA using SQL and Visualizations </a:t>
            </a:r>
          </a:p>
          <a:p>
            <a:endParaRPr lang="en-US" dirty="0"/>
          </a:p>
          <a:p>
            <a:r>
              <a:rPr lang="en-US" dirty="0"/>
              <a:t>Interactive Analytics</a:t>
            </a:r>
          </a:p>
          <a:p>
            <a:endParaRPr lang="en-US" dirty="0"/>
          </a:p>
          <a:p>
            <a:r>
              <a:rPr lang="en-US" dirty="0"/>
              <a:t>Performing Predictive Analytics using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368792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D8803FF-767C-E4D3-20BB-B286161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B89C7-977A-6297-9B7B-6DD320B0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collected through Wikipedia as well as the SpaceX website.</a:t>
            </a:r>
          </a:p>
          <a:p>
            <a:r>
              <a:rPr lang="en-US" dirty="0"/>
              <a:t>From the SpaceX website, data is collected using get request</a:t>
            </a:r>
          </a:p>
          <a:p>
            <a:r>
              <a:rPr lang="en-US" dirty="0"/>
              <a:t>The response is coded as a </a:t>
            </a:r>
            <a:r>
              <a:rPr lang="en-US" dirty="0" err="1"/>
              <a:t>json</a:t>
            </a:r>
            <a:r>
              <a:rPr lang="en-US" dirty="0"/>
              <a:t> file that is converted into a pandas data frame using json_normalize</a:t>
            </a:r>
          </a:p>
          <a:p>
            <a:r>
              <a:rPr lang="en-US" dirty="0"/>
              <a:t>Data is then checked for missing values and cleaned.</a:t>
            </a:r>
          </a:p>
          <a:p>
            <a:r>
              <a:rPr lang="en-US" dirty="0"/>
              <a:t>The other data is web scraped from Wikipedia using beautiful soup </a:t>
            </a:r>
          </a:p>
          <a:p>
            <a:r>
              <a:rPr lang="en-US" dirty="0"/>
              <a:t>The html table is parsed to extract launch records and convert into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338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DFFF4D-3D26-AA1D-0B99-F51B7179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08296"/>
            <a:ext cx="4114800" cy="92846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– SpaceX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665A47-496C-6160-00E4-90A510FC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4114800" cy="2082697"/>
          </a:xfrm>
        </p:spPr>
        <p:txBody>
          <a:bodyPr/>
          <a:lstStyle/>
          <a:p>
            <a:r>
              <a:rPr lang="en-US" dirty="0"/>
              <a:t>Get request is used on the SpaceX API to collect data, clean the data and do data wrangling.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70552-DA9C-5EDA-523F-7571DDD0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67" y="3429001"/>
            <a:ext cx="6786445" cy="278968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B154E16-3E38-EF97-5D42-6DFC57A3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5863" y="1041502"/>
            <a:ext cx="6744549" cy="2082697"/>
          </a:xfrm>
        </p:spPr>
      </p:pic>
    </p:spTree>
    <p:extLst>
      <p:ext uri="{BB962C8B-B14F-4D97-AF65-F5344CB8AC3E}">
        <p14:creationId xmlns:p14="http://schemas.microsoft.com/office/powerpoint/2010/main" val="82116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5A89-D5F0-4835-7269-EFA7FBC5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47225"/>
            <a:ext cx="4114800" cy="1600200"/>
          </a:xfrm>
        </p:spPr>
        <p:txBody>
          <a:bodyPr/>
          <a:lstStyle/>
          <a:p>
            <a:r>
              <a:rPr lang="en-US" dirty="0"/>
              <a:t>Data Collection – Web scaping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B460D-FAEB-F9F9-0E41-DD61EA150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Web scraping is used to scrape launch records of falcon9 rocket with beautiful soup</a:t>
            </a:r>
          </a:p>
          <a:p>
            <a:r>
              <a:rPr lang="en-US" dirty="0"/>
              <a:t>Html table is parsed and converted. To a pandas data frame.</a:t>
            </a:r>
          </a:p>
          <a:p>
            <a:r>
              <a:rPr lang="en-US" dirty="0"/>
              <a:t>Further, wrangling is done on the  data. This can be seen on the notebook uploaded on the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EE6A428-107F-3FF6-E41F-C9232BAD7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536" y="578257"/>
            <a:ext cx="6510337" cy="3444476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02EAF-0745-1993-1CA9-052EB752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82" y="4276578"/>
            <a:ext cx="6968218" cy="2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1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B269A8-6839-46E1-264E-246815D2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CCDA76-6896-D591-8F35-6848DCFA08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7334" y="3479203"/>
            <a:ext cx="4288706" cy="30861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1A1B078-41CF-8E60-CB34-00FD0675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83801"/>
            <a:ext cx="5105400" cy="3471563"/>
          </a:xfrm>
        </p:spPr>
        <p:txBody>
          <a:bodyPr>
            <a:normAutofit/>
          </a:bodyPr>
          <a:lstStyle/>
          <a:p>
            <a:r>
              <a:rPr lang="en-US" sz="1600" dirty="0"/>
              <a:t>Exploratory data analysis is performed on the data.</a:t>
            </a:r>
          </a:p>
          <a:p>
            <a:r>
              <a:rPr lang="en-US" sz="1600" dirty="0"/>
              <a:t>Number of Launches on each site and number/occurrence of each orbits are calculated.</a:t>
            </a:r>
          </a:p>
          <a:p>
            <a:endParaRPr lang="en-US" sz="1600" dirty="0"/>
          </a:p>
          <a:p>
            <a:r>
              <a:rPr lang="en-US" sz="1600" dirty="0"/>
              <a:t>Landing outcome label is created and results are exported to csv.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ECEC9E6-59D3-1B09-ADC0-3900D35BAE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2000" y="1409700"/>
            <a:ext cx="5334000" cy="1947551"/>
          </a:xfrm>
        </p:spPr>
      </p:pic>
    </p:spTree>
    <p:extLst>
      <p:ext uri="{BB962C8B-B14F-4D97-AF65-F5344CB8AC3E}">
        <p14:creationId xmlns:p14="http://schemas.microsoft.com/office/powerpoint/2010/main" val="21432362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{FA03279D-0C22-FE40-AD69-C4C2CF2DFC39}tf10001079</Template>
  <TotalTime>1060</TotalTime>
  <Words>792</Words>
  <Application>Microsoft Macintosh PowerPoint</Application>
  <PresentationFormat>Widescreen</PresentationFormat>
  <Paragraphs>88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Vapor Trail</vt:lpstr>
      <vt:lpstr>Project Space Mission using  Data Science</vt:lpstr>
      <vt:lpstr>Outline</vt:lpstr>
      <vt:lpstr>Executive Summary </vt:lpstr>
      <vt:lpstr>Project  Background and Context</vt:lpstr>
      <vt:lpstr>Methodology</vt:lpstr>
      <vt:lpstr>Data Collection</vt:lpstr>
      <vt:lpstr>Data Collection – SpaceX API</vt:lpstr>
      <vt:lpstr>Data Collection – Web scaping</vt:lpstr>
      <vt:lpstr>Data Wrangling</vt:lpstr>
      <vt:lpstr>EDA with SQL</vt:lpstr>
      <vt:lpstr>More SQL queries</vt:lpstr>
      <vt:lpstr>EDA with Visualization</vt:lpstr>
      <vt:lpstr>Flight number vs Launch Site</vt:lpstr>
      <vt:lpstr>Payload vs Launch Site</vt:lpstr>
      <vt:lpstr>Success Rate vs Orbit Type</vt:lpstr>
      <vt:lpstr>Flight Number. Vs orbit Type</vt:lpstr>
      <vt:lpstr>Payload vs orbit</vt:lpstr>
      <vt:lpstr>Interactive Analytics using Folium</vt:lpstr>
      <vt:lpstr>Launch Sites with color labels</vt:lpstr>
      <vt:lpstr>Success Achieved by Each launch site</vt:lpstr>
      <vt:lpstr>Predictive Analysis</vt:lpstr>
      <vt:lpstr>Classification Accuracy</vt:lpstr>
      <vt:lpstr>Confusion Matrix</vt:lpstr>
      <vt:lpstr>Some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Space Mission using  Data Science</dc:title>
  <dc:creator>Siddhant Shetty</dc:creator>
  <cp:lastModifiedBy>Siddhant Shetty</cp:lastModifiedBy>
  <cp:revision>2</cp:revision>
  <dcterms:created xsi:type="dcterms:W3CDTF">2024-04-10T13:43:42Z</dcterms:created>
  <dcterms:modified xsi:type="dcterms:W3CDTF">2024-04-11T07:24:14Z</dcterms:modified>
</cp:coreProperties>
</file>